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B01D6B-8CF4-3EFC-B389-A3DA72662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C1BC69-7A3A-D660-C2C6-37CF016E4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341CA6-8300-FB0D-85C2-A2500D606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B08178-3E3D-FB1A-ECED-4698BB46F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B3D144-8383-29E8-72DA-1E8DD116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573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A5FC33-430A-73AB-2F0C-465C4662C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BE9799-DFED-294A-9C52-6DABBA6AB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97759A-EE9C-9F25-6592-A18C58169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C47FE9-D51A-3FBE-34B6-C8B38080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42AFA7-4334-954C-5A1F-5C802EBC2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557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E1A762F-A997-22B7-7EA7-425ACBA28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3CE2BE-D4A5-574C-CBA3-5D66C965B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4FA24E-EF53-5B88-7FFA-60FF07A39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637DC5-B0AA-736B-EC91-52705A7C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B30956-89CB-307E-D271-8E100E89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190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2E90F-9EC3-06D1-7B15-97C80944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0DAA15-DF24-B5D2-8831-2E2B6E85F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B5060A-DFD0-CA21-7737-211924A7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BC7F0A-E019-15C8-B828-265AC62A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04D18-B94C-90F8-49A6-823CD686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4052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08E702-5112-F3C1-F98F-20F7D189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E98FC0-50DA-CEF1-95CE-871EF7282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D6018D-1C06-9276-4938-6D6A13C6E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E1C8F5-4C40-5E7E-1900-B6F9E30DC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4138E8-4111-9DED-FDD2-949BAEDD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625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C2076-9BA9-A71A-DBEF-03EE5668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C6E75-E109-C894-CFFB-40308BEE1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56853DB-5D39-32DE-05D3-6A4FB1F38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C7887A-3E27-31CD-9864-F45D60AFA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1BE862-08FC-F7F9-AB27-D64681B2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AB8706-E9A3-B66D-BE67-556EEDBE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448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409FA-DEC9-6621-E6C5-17F4EB1E0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26B1B7-3AA0-831C-9CF4-2F8B08DB3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278B9C-2D76-B80F-96AD-4FF0F569D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DD457E1-228D-E613-413D-5DC82985C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DCE030F-1113-6EA7-CBD5-4EB00FA76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A89324F-74A8-9377-887F-DBA3DF20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EB90E10-08EF-2CE3-F0EF-9003881C3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4D09E4C-77F6-39CB-7DE2-F980C104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120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39259B-2813-8124-0786-C5A512B20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CBF001-0D63-9FBF-2D24-FA1308B8A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F21A33-2CF7-F372-A4EC-83F359CB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AEE45C-6845-92A9-C7E4-C86EC26F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7747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9F132C8-4C95-0307-A609-FFE36D81D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B0FA2F0-B0E7-661D-BFD2-AF12689E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C4A6989-4D71-7D53-D1CD-490D594E6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182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8307DF-E6DA-51FE-903B-AB14C8508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BCF192-807A-4021-8335-D7840394E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502830-D7F4-CB1C-5A39-F91AF3295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AAB785-409E-964D-5FE9-3A57AFB8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1F08C1-4048-4053-23AC-0ED003351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74AAF2-35CE-9D10-F219-F7875424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6237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2031-3323-5D36-B44B-20E05840D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8539724-E4C9-85DB-CD93-54A7AB0B8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49C633-42A5-0F39-EFB7-FB5C3E50C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790CDC-87DF-9160-0B56-6A9880FB9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FF16F6-7B37-C8CE-A159-4578E51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C55BEC-8AA1-58D4-6902-EE814DA0C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6299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6AF995-7C74-D7E6-E2D5-4DF621099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3B2F8B-338B-C756-EA10-C5CD503AD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17C003-3117-25FF-D276-B4F513DACD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C5BA5B-C54A-48BB-B512-4C70BE8355B7}" type="datetimeFigureOut">
              <a:rPr lang="de-AT" smtClean="0"/>
              <a:t>14.02.2026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24A5C3-F6F9-5767-373E-FB38C66B22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F42870-5D2E-C023-549B-9AB3D5113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035893-9F8B-45FD-AE03-F3F23259AE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259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9D545B-CD99-D6B3-AE6E-E3E819C34E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Handspiel</a:t>
            </a:r>
          </a:p>
        </p:txBody>
      </p:sp>
      <p:pic>
        <p:nvPicPr>
          <p:cNvPr id="6" name="Grafik 5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9C2058D4-735E-5E51-2DE2-B9F17AEFB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357" y="0"/>
            <a:ext cx="2109643" cy="1344706"/>
          </a:xfrm>
          <a:prstGeom prst="rect">
            <a:avLst/>
          </a:prstGeom>
        </p:spPr>
      </p:pic>
      <p:pic>
        <p:nvPicPr>
          <p:cNvPr id="1026" name="Picture 2" descr="Warum es keinen Handelfmeter für Deutschland gab | sportschau.de">
            <a:extLst>
              <a:ext uri="{FF2B5EF4-FFF2-40B4-BE49-F238E27FC236}">
                <a16:creationId xmlns:a16="http://schemas.microsoft.com/office/drawing/2014/main" id="{7B55499C-6A76-FFE0-12F4-3FF7492C1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392" y="3763478"/>
            <a:ext cx="5313145" cy="2988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77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518E3-02E6-2108-4264-8CF00B02A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Handspiel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4FE5A4-E8FA-1F46-93A4-BE5928C26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de-DE" dirty="0"/>
              <a:t>Für die Beurteilung von Handspielvergehen gilt, dass die Grenze zwischen Schulter und Arm (bei angelegtem Arm) unten an der Achselhöhle verläuft.</a:t>
            </a:r>
          </a:p>
          <a:p>
            <a:r>
              <a:rPr lang="de-DE" dirty="0"/>
              <a:t>Nicht jede Ballberührung eines Spielers mit der Hand/dem Arm ist ein Vergehen</a:t>
            </a:r>
            <a:endParaRPr lang="de-AT" dirty="0"/>
          </a:p>
        </p:txBody>
      </p:sp>
      <p:pic>
        <p:nvPicPr>
          <p:cNvPr id="5" name="Grafik 4" descr="Ein Bild, das Kleidung, Cartoon, Darstellung, Design enthält.&#10;&#10;KI-generierte Inhalte können fehlerhaft sein.">
            <a:extLst>
              <a:ext uri="{FF2B5EF4-FFF2-40B4-BE49-F238E27FC236}">
                <a16:creationId xmlns:a16="http://schemas.microsoft.com/office/drawing/2014/main" id="{F371D8E5-D67F-304E-C553-DE4781BB3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0353" y="1825625"/>
            <a:ext cx="4833447" cy="4351338"/>
          </a:xfrm>
          <a:prstGeom prst="rect">
            <a:avLst/>
          </a:prstGeom>
        </p:spPr>
      </p:pic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68CE2477-4897-D622-920A-F71C0BC1C5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2357" y="0"/>
            <a:ext cx="2109643" cy="134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20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179A0-094F-005C-A8AB-B2F21BF2B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Kriterien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68747F-1465-901B-5D6B-D5A614C29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Natürliche bzw. unnatürliche Position der Hand</a:t>
            </a:r>
          </a:p>
          <a:p>
            <a:endParaRPr lang="de-DE" dirty="0"/>
          </a:p>
          <a:p>
            <a:r>
              <a:rPr lang="de-DE" dirty="0"/>
              <a:t>Bewegung der Hand zum Ball (oder des Balls zur Hand)</a:t>
            </a:r>
          </a:p>
          <a:p>
            <a:endParaRPr lang="de-DE" dirty="0"/>
          </a:p>
          <a:p>
            <a:r>
              <a:rPr lang="de-DE" dirty="0"/>
              <a:t>Zurückgelegte Distanz des Balls</a:t>
            </a:r>
          </a:p>
          <a:p>
            <a:endParaRPr lang="de-DE" dirty="0"/>
          </a:p>
          <a:p>
            <a:r>
              <a:rPr lang="de-DE" dirty="0"/>
              <a:t>Ob der Spieler den Ballkontakt mit der Hand vermeiden konnte bzw. versucht hat, ihn zu vermeiden</a:t>
            </a:r>
          </a:p>
          <a:p>
            <a:endParaRPr lang="de-DE" dirty="0"/>
          </a:p>
          <a:p>
            <a:r>
              <a:rPr lang="de-DE" dirty="0"/>
              <a:t>Vergrößerung der Körperfläche / Eingegangenes Risiko</a:t>
            </a:r>
          </a:p>
          <a:p>
            <a:endParaRPr lang="de-AT" dirty="0"/>
          </a:p>
        </p:txBody>
      </p:sp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3A644161-0C20-85EF-5F5D-F8E6097CF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357" y="0"/>
            <a:ext cx="2109643" cy="134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89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526FC-99D0-803C-33AD-2FB43EE74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Torhüter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2052A9-FD07-9CA4-6DDF-8B474F366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innerhalb des eigenen Strafraums mit der Hand/dem Arm</a:t>
            </a:r>
          </a:p>
          <a:p>
            <a:pPr lvl="1"/>
            <a:r>
              <a:rPr lang="de-DE" dirty="0"/>
              <a:t>indirekter </a:t>
            </a:r>
            <a:r>
              <a:rPr lang="de-DE" dirty="0" err="1"/>
              <a:t>Freistoss</a:t>
            </a:r>
            <a:endParaRPr lang="de-DE" dirty="0"/>
          </a:p>
          <a:p>
            <a:pPr lvl="1"/>
            <a:r>
              <a:rPr lang="de-DE" dirty="0"/>
              <a:t>keine </a:t>
            </a:r>
            <a:r>
              <a:rPr lang="de-DE" dirty="0" err="1"/>
              <a:t>Disziplinarmassnahme</a:t>
            </a:r>
            <a:r>
              <a:rPr lang="de-DE" dirty="0"/>
              <a:t> verhängt. </a:t>
            </a:r>
          </a:p>
          <a:p>
            <a:pPr lvl="1"/>
            <a:endParaRPr lang="de-DE" dirty="0"/>
          </a:p>
          <a:p>
            <a:r>
              <a:rPr lang="de-DE" dirty="0"/>
              <a:t>nach einer von ihm ausgeführten Spielfortsetzung ein zweites Mal</a:t>
            </a:r>
          </a:p>
          <a:p>
            <a:pPr lvl="1"/>
            <a:r>
              <a:rPr lang="de-DE" dirty="0"/>
              <a:t>entsprechend zu sanktionieren, sofern er damit einen aussichtsreichen Angriff unterbindet, ein Tor des gegnerischen Teams verhindert oder eine offensichtliche Torchance vereitelt</a:t>
            </a:r>
            <a:endParaRPr lang="de-AT" dirty="0"/>
          </a:p>
        </p:txBody>
      </p:sp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7C0BDB7A-E6EB-B8E1-5473-F4244AC24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357" y="0"/>
            <a:ext cx="2109643" cy="134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7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DC3AF-2072-8CCD-0240-8ACD318D5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Disziplinarmaßnahmen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A25E82-3025-CF9A-482E-586F3FB93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1835" y="1825625"/>
            <a:ext cx="6703359" cy="1973169"/>
          </a:xfrm>
        </p:spPr>
        <p:txBody>
          <a:bodyPr/>
          <a:lstStyle/>
          <a:p>
            <a:r>
              <a:rPr lang="de-DE" dirty="0"/>
              <a:t>Verhinderung oder Unterbindung eines aussichtsreichen Angriffs</a:t>
            </a:r>
          </a:p>
          <a:p>
            <a:r>
              <a:rPr lang="de-DE" dirty="0"/>
              <a:t>Versuch, ein Tor zu erzielen</a:t>
            </a:r>
          </a:p>
          <a:p>
            <a:r>
              <a:rPr lang="de-DE" dirty="0"/>
              <a:t>Erfolgloser Versuch, ein Tor zu verhindern</a:t>
            </a:r>
            <a:endParaRPr lang="de-AT" dirty="0"/>
          </a:p>
        </p:txBody>
      </p:sp>
      <p:pic>
        <p:nvPicPr>
          <p:cNvPr id="2050" name="Picture 2" descr="Fußball-Bundesliga: Die erste Gelbe Karte und Hannes Linßen">
            <a:extLst>
              <a:ext uri="{FF2B5EF4-FFF2-40B4-BE49-F238E27FC236}">
                <a16:creationId xmlns:a16="http://schemas.microsoft.com/office/drawing/2014/main" id="{1D244DF1-48DE-6BB4-C1A0-E5942B1183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11" r="21666"/>
          <a:stretch>
            <a:fillRect/>
          </a:stretch>
        </p:blipFill>
        <p:spPr bwMode="auto">
          <a:xfrm>
            <a:off x="225288" y="1828799"/>
            <a:ext cx="1973306" cy="186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 descr="Ein Bild, das Person, Nagel, Finger, Halten enthält.&#10;&#10;KI-generierte Inhalte können fehlerhaft sein.">
            <a:extLst>
              <a:ext uri="{FF2B5EF4-FFF2-40B4-BE49-F238E27FC236}">
                <a16:creationId xmlns:a16="http://schemas.microsoft.com/office/drawing/2014/main" id="{0C108C01-077D-0F69-955C-476F3750D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4611" y="4333502"/>
            <a:ext cx="1973306" cy="1869061"/>
          </a:xfrm>
          <a:prstGeom prst="rect">
            <a:avLst/>
          </a:prstGeom>
        </p:spPr>
      </p:pic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83B29E94-9440-4B11-570A-8801AD3E348F}"/>
              </a:ext>
            </a:extLst>
          </p:cNvPr>
          <p:cNvSpPr txBox="1">
            <a:spLocks/>
          </p:cNvSpPr>
          <p:nvPr/>
        </p:nvSpPr>
        <p:spPr>
          <a:xfrm>
            <a:off x="2581834" y="4592171"/>
            <a:ext cx="6703359" cy="1662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Verhinderung einer offensichtlichen Torchance (DOGSO)</a:t>
            </a:r>
          </a:p>
          <a:p>
            <a:r>
              <a:rPr lang="de-DE" dirty="0"/>
              <a:t>Verhinderung eines Tores</a:t>
            </a:r>
            <a:endParaRPr lang="de-AT" dirty="0"/>
          </a:p>
        </p:txBody>
      </p:sp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6FECDF56-97EA-E4CA-53D6-6ED2A7D812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2357" y="0"/>
            <a:ext cx="2109643" cy="134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00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C4397C-C326-27A3-88C9-8005E27E8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Schritt zurück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B5CAE1-E5A2-AD0E-6A17-019635BA1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Entscheidung auf Strafstoß für ein </a:t>
            </a:r>
            <a:r>
              <a:rPr lang="de-DE" dirty="0">
                <a:solidFill>
                  <a:srgbClr val="FF0000"/>
                </a:solidFill>
              </a:rPr>
              <a:t>unabsichtliches</a:t>
            </a:r>
            <a:r>
              <a:rPr lang="de-DE" dirty="0"/>
              <a:t> Handspielvergehen</a:t>
            </a:r>
          </a:p>
          <a:p>
            <a:endParaRPr lang="de-DE" dirty="0"/>
          </a:p>
          <a:p>
            <a:pPr lvl="1"/>
            <a:r>
              <a:rPr lang="de-AT" dirty="0"/>
              <a:t>aussichtsreichen Angriff verhindern</a:t>
            </a:r>
          </a:p>
          <a:p>
            <a:pPr lvl="1"/>
            <a:endParaRPr lang="de-AT" dirty="0"/>
          </a:p>
          <a:p>
            <a:pPr lvl="1"/>
            <a:r>
              <a:rPr lang="de-DE" dirty="0"/>
              <a:t>ein Tor oder eine offensichtliche Torchance vereiteln</a:t>
            </a:r>
          </a:p>
        </p:txBody>
      </p:sp>
      <p:pic>
        <p:nvPicPr>
          <p:cNvPr id="4" name="Grafik 3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741E2DA8-91AC-62D3-6F4E-4AC646FF3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357" y="0"/>
            <a:ext cx="2109643" cy="134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235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Breitbild</PresentationFormat>
  <Paragraphs>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</vt:lpstr>
      <vt:lpstr>Handspiel</vt:lpstr>
      <vt:lpstr>Handspiel</vt:lpstr>
      <vt:lpstr>Kriterien</vt:lpstr>
      <vt:lpstr>Torhüter</vt:lpstr>
      <vt:lpstr>Disziplinarmaßnahmen</vt:lpstr>
      <vt:lpstr>Schritt zurück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Roman Rafenstein</dc:creator>
  <cp:lastModifiedBy>Roman Rafenstein</cp:lastModifiedBy>
  <cp:revision>5</cp:revision>
  <dcterms:created xsi:type="dcterms:W3CDTF">2026-02-11T19:12:34Z</dcterms:created>
  <dcterms:modified xsi:type="dcterms:W3CDTF">2026-02-14T13:04:06Z</dcterms:modified>
</cp:coreProperties>
</file>